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711" r:id="rId3"/>
    <p:sldId id="737" r:id="rId4"/>
    <p:sldId id="738" r:id="rId5"/>
    <p:sldId id="739" r:id="rId6"/>
    <p:sldId id="740" r:id="rId7"/>
    <p:sldId id="741" r:id="rId8"/>
    <p:sldId id="73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10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8" autoAdjust="0"/>
    <p:restoredTop sz="99661" autoAdjust="0"/>
  </p:normalViewPr>
  <p:slideViewPr>
    <p:cSldViewPr snapToGrid="0" snapToObjects="1">
      <p:cViewPr>
        <p:scale>
          <a:sx n="100" d="100"/>
          <a:sy n="100" d="100"/>
        </p:scale>
        <p:origin x="3360" y="1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A417F-6B12-4A48-972C-6B6481592202}" type="datetimeFigureOut">
              <a:rPr lang="en-US" smtClean="0"/>
              <a:t>9/21/18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1F300-9633-8144-9510-C9CD1CC6A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184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86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86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86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86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86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864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1F300-9633-8144-9510-C9CD1CC6AA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86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31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79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046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271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15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86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96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96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46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9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5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7FF76-4AC6-874E-82F2-6EB9261E50CC}" type="datetimeFigureOut">
              <a:rPr lang="en-US" smtClean="0"/>
              <a:t>9/21/18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9A6A7-8ABE-FA4B-A6C6-AEF349E11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90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image" Target="../media/image11.emf"/><Relationship Id="rId7" Type="http://schemas.openxmlformats.org/officeDocument/2006/relationships/image" Target="../media/image12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12000" y="1080000"/>
            <a:ext cx="7920000" cy="180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Crystal Field expanded on renormalized spherical Harmonics </a:t>
            </a:r>
            <a:r>
              <a:rPr lang="en-US" sz="2400" i="1" dirty="0" err="1" smtClean="0"/>
              <a:t>C</a:t>
            </a:r>
            <a:r>
              <a:rPr lang="en-US" sz="2400" i="1" baseline="-25000" dirty="0" err="1"/>
              <a:t>k</a:t>
            </a:r>
            <a:r>
              <a:rPr lang="en-US" sz="2400" i="1" baseline="-25000" dirty="0" err="1" smtClean="0"/>
              <a:t>m</a:t>
            </a:r>
            <a:endParaRPr lang="en-US" sz="2400" i="1" baseline="-25000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12000" y="3321141"/>
            <a:ext cx="79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Maurits W. Haverkort</a:t>
            </a:r>
          </a:p>
          <a:p>
            <a:pPr algn="ctr"/>
            <a:r>
              <a:rPr lang="en-US" i="1" dirty="0" smtClean="0">
                <a:solidFill>
                  <a:schemeClr val="tx2"/>
                </a:solidFill>
              </a:rPr>
              <a:t>Institute for theoretical physics </a:t>
            </a:r>
            <a:r>
              <a:rPr lang="mr-IN" i="1" dirty="0" smtClean="0">
                <a:solidFill>
                  <a:schemeClr val="tx2"/>
                </a:solidFill>
              </a:rPr>
              <a:t>–</a:t>
            </a:r>
            <a:r>
              <a:rPr lang="en-US" i="1" dirty="0" smtClean="0">
                <a:solidFill>
                  <a:schemeClr val="tx2"/>
                </a:solidFill>
              </a:rPr>
              <a:t> Heidelberg University</a:t>
            </a:r>
          </a:p>
          <a:p>
            <a:pPr algn="ctr"/>
            <a:endParaRPr lang="en-US" i="1" dirty="0" smtClean="0">
              <a:solidFill>
                <a:schemeClr val="tx2"/>
              </a:solidFill>
            </a:endParaRPr>
          </a:p>
          <a:p>
            <a:pPr algn="ctr"/>
            <a:r>
              <a:rPr lang="en-US" i="1" dirty="0" err="1" smtClean="0">
                <a:solidFill>
                  <a:schemeClr val="tx2"/>
                </a:solidFill>
              </a:rPr>
              <a:t>M.W.Haverkort@thphys.uni-heidelberg.de</a:t>
            </a:r>
            <a:endParaRPr lang="en-US" i="1" dirty="0" smtClean="0">
              <a:solidFill>
                <a:schemeClr val="tx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6400" y="4687935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54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From potentials to matrix elements of the Hamiltonian</a:t>
            </a:r>
            <a:endParaRPr lang="en-US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" name="Rounded Rectangle 3"/>
          <p:cNvSpPr/>
          <p:nvPr/>
        </p:nvSpPr>
        <p:spPr>
          <a:xfrm>
            <a:off x="612000" y="1198908"/>
            <a:ext cx="7198500" cy="833092"/>
          </a:xfrm>
          <a:prstGeom prst="roundRect">
            <a:avLst>
              <a:gd name="adj" fmla="val 9260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Crystal-field theory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Approximate the solid by a single atom in an effective potential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" y="2253629"/>
            <a:ext cx="596900" cy="3175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2228850" y="3978966"/>
            <a:ext cx="6303150" cy="2332934"/>
          </a:xfrm>
          <a:prstGeom prst="roundRect">
            <a:avLst>
              <a:gd name="adj" fmla="val 4326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!!!! WARNING !!!!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Crystal-field potentials do not exist. They are effective Hamiltonians introduced to mimic covalent bonding.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(crystals bind due to a gain in kinetic energy and a smaller loss in potential energy, i.e. the contribution of the crystal-field potential to binding is negative)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Covalent bonds are stronger than ionic bonds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73100" y="2792758"/>
            <a:ext cx="7198500" cy="425450"/>
          </a:xfrm>
          <a:prstGeom prst="roundRect">
            <a:avLst>
              <a:gd name="adj" fmla="val 9260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And matrix elements of the Hamiltonian: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" y="3439837"/>
            <a:ext cx="19304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6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From potentials to matrix elements of the Hamiltonian</a:t>
            </a:r>
            <a:endParaRPr lang="en-US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" name="Rounded Rectangle 3"/>
          <p:cNvSpPr/>
          <p:nvPr/>
        </p:nvSpPr>
        <p:spPr>
          <a:xfrm>
            <a:off x="612000" y="1198908"/>
            <a:ext cx="7198500" cy="413992"/>
          </a:xfrm>
          <a:prstGeom prst="roundRect">
            <a:avLst>
              <a:gd name="adj" fmla="val 9260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Atomic basis sets: (also Gaussian, muffin-tin orbitals, …)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73100" y="2580033"/>
            <a:ext cx="7198500" cy="425450"/>
          </a:xfrm>
          <a:prstGeom prst="roundRect">
            <a:avLst>
              <a:gd name="adj" fmla="val 9260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Expand potential on spherical harmonics.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" y="1847229"/>
            <a:ext cx="3479800" cy="4064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00" y="3111500"/>
            <a:ext cx="76962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683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From potentials to matrix elements of the Hamiltonian</a:t>
            </a:r>
            <a:endParaRPr lang="en-US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" name="Rounded Rectangle 3"/>
          <p:cNvSpPr/>
          <p:nvPr/>
        </p:nvSpPr>
        <p:spPr>
          <a:xfrm>
            <a:off x="612000" y="1198908"/>
            <a:ext cx="7198500" cy="413992"/>
          </a:xfrm>
          <a:prstGeom prst="roundRect">
            <a:avLst>
              <a:gd name="adj" fmla="val 9260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Atomic basis sets: (also Gaussian, muffin-tin orbitals, …)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545"/>
          <a:stretch/>
        </p:blipFill>
        <p:spPr>
          <a:xfrm>
            <a:off x="281800" y="1917700"/>
            <a:ext cx="8407400" cy="4318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00"/>
          <a:stretch/>
        </p:blipFill>
        <p:spPr>
          <a:xfrm>
            <a:off x="749300" y="2292350"/>
            <a:ext cx="8407400" cy="23749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5207000"/>
            <a:ext cx="6883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38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 all values of </a:t>
            </a:r>
            <a:r>
              <a:rPr lang="en-US" sz="2400" dirty="0" err="1" smtClean="0"/>
              <a:t>A</a:t>
            </a:r>
            <a:r>
              <a:rPr lang="en-US" sz="2400" baseline="-25000" dirty="0" err="1" smtClean="0"/>
              <a:t>km</a:t>
            </a:r>
            <a:r>
              <a:rPr lang="en-US" sz="2400" dirty="0" smtClean="0"/>
              <a:t> are allowed (many are zero)</a:t>
            </a:r>
            <a:endParaRPr lang="en-US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" name="Rounded Rectangle 3"/>
          <p:cNvSpPr/>
          <p:nvPr/>
        </p:nvSpPr>
        <p:spPr>
          <a:xfrm>
            <a:off x="612000" y="1198908"/>
            <a:ext cx="7198500" cy="413992"/>
          </a:xfrm>
          <a:prstGeom prst="roundRect">
            <a:avLst>
              <a:gd name="adj" fmla="val 9260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Selection rules on angular momentum conservation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73250"/>
            <a:ext cx="4584700" cy="5715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2863850"/>
            <a:ext cx="2362200" cy="2667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3524250"/>
            <a:ext cx="2908300" cy="3175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4248150"/>
            <a:ext cx="2362200" cy="266700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612000" y="4767608"/>
            <a:ext cx="7198500" cy="413992"/>
          </a:xfrm>
          <a:prstGeom prst="roundRect">
            <a:avLst>
              <a:gd name="adj" fmla="val 9260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Hamiltonian is </a:t>
            </a:r>
            <a:r>
              <a:rPr lang="en-US" sz="2000" dirty="0" err="1" smtClean="0">
                <a:solidFill>
                  <a:schemeClr val="tx1"/>
                </a:solidFill>
              </a:rPr>
              <a:t>Hermitian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5676900"/>
            <a:ext cx="2755900" cy="3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7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 all values of </a:t>
            </a:r>
            <a:r>
              <a:rPr lang="en-US" sz="2400" dirty="0" err="1" smtClean="0"/>
              <a:t>A</a:t>
            </a:r>
            <a:r>
              <a:rPr lang="en-US" sz="2400" baseline="-25000" dirty="0" err="1" smtClean="0"/>
              <a:t>km</a:t>
            </a:r>
            <a:r>
              <a:rPr lang="en-US" sz="2400" dirty="0" smtClean="0"/>
              <a:t> are allowed (many are zero)</a:t>
            </a:r>
            <a:endParaRPr lang="en-US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" name="Rounded Rectangle 3"/>
          <p:cNvSpPr/>
          <p:nvPr/>
        </p:nvSpPr>
        <p:spPr>
          <a:xfrm>
            <a:off x="612000" y="1198908"/>
            <a:ext cx="7198500" cy="413992"/>
          </a:xfrm>
          <a:prstGeom prst="roundRect">
            <a:avLst>
              <a:gd name="adj" fmla="val 9260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Symmetry related: For all “rotations” of the point-group </a:t>
            </a:r>
            <a:r>
              <a:rPr lang="en-US" sz="2000" dirty="0" err="1" smtClean="0">
                <a:solidFill>
                  <a:schemeClr val="tx1"/>
                </a:solidFill>
              </a:rPr>
              <a:t>C</a:t>
            </a:r>
            <a:r>
              <a:rPr lang="en-US" sz="2000" baseline="-25000" dirty="0" err="1" smtClean="0">
                <a:solidFill>
                  <a:schemeClr val="tx1"/>
                </a:solidFill>
              </a:rPr>
              <a:t>i</a:t>
            </a:r>
            <a:r>
              <a:rPr lang="en-US" sz="2000" dirty="0" smtClean="0">
                <a:solidFill>
                  <a:schemeClr val="tx1"/>
                </a:solidFill>
              </a:rPr>
              <a:t> we have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936750"/>
            <a:ext cx="1943100" cy="317500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612000" y="2519708"/>
            <a:ext cx="7198500" cy="413992"/>
          </a:xfrm>
          <a:prstGeom prst="roundRect">
            <a:avLst>
              <a:gd name="adj" fmla="val 9260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Cubic: (O</a:t>
            </a:r>
            <a:r>
              <a:rPr lang="en-US" sz="2000" baseline="-25000" dirty="0" smtClean="0">
                <a:solidFill>
                  <a:schemeClr val="tx1"/>
                </a:solidFill>
              </a:rPr>
              <a:t>h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749300" y="4062968"/>
            <a:ext cx="914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917700" y="3466068"/>
            <a:ext cx="914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917700" y="4710668"/>
            <a:ext cx="914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663700" y="3466068"/>
            <a:ext cx="254000" cy="5969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663700" y="4062968"/>
            <a:ext cx="254000" cy="647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39800" y="3693636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183146" y="3096736"/>
            <a:ext cx="371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g</a:t>
            </a:r>
            <a:endParaRPr lang="en-US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2183146" y="4341336"/>
            <a:ext cx="412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2g</a:t>
            </a:r>
            <a:endParaRPr lang="en-US" baseline="-25000" dirty="0"/>
          </a:p>
        </p:txBody>
      </p:sp>
      <p:pic>
        <p:nvPicPr>
          <p:cNvPr id="25" name="Picture 2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146" y="4710668"/>
            <a:ext cx="6311900" cy="166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78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12000" y="360000"/>
            <a:ext cx="7920000" cy="630000"/>
          </a:xfrm>
          <a:prstGeom prst="roundRect">
            <a:avLst>
              <a:gd name="adj" fmla="val 23816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Not all values of </a:t>
            </a:r>
            <a:r>
              <a:rPr lang="en-US" sz="2400" dirty="0" err="1" smtClean="0"/>
              <a:t>A</a:t>
            </a:r>
            <a:r>
              <a:rPr lang="en-US" sz="2400" baseline="-25000" dirty="0" err="1" smtClean="0"/>
              <a:t>km</a:t>
            </a:r>
            <a:r>
              <a:rPr lang="en-US" sz="2400" dirty="0" smtClean="0"/>
              <a:t> are allowed (many are zero)</a:t>
            </a:r>
            <a:endParaRPr lang="en-US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612000" y="6480000"/>
            <a:ext cx="7920000" cy="90000"/>
          </a:xfrm>
          <a:prstGeom prst="roundRect">
            <a:avLst>
              <a:gd name="adj" fmla="val 37719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tx2"/>
              </a:gs>
            </a:gsLst>
            <a:lin ang="180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Rounded Rectangle 10"/>
          <p:cNvSpPr/>
          <p:nvPr/>
        </p:nvSpPr>
        <p:spPr>
          <a:xfrm>
            <a:off x="612000" y="1275108"/>
            <a:ext cx="7198500" cy="413992"/>
          </a:xfrm>
          <a:prstGeom prst="roundRect">
            <a:avLst>
              <a:gd name="adj" fmla="val 9260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</a:rPr>
              <a:t>Tetragonal: (D</a:t>
            </a:r>
            <a:r>
              <a:rPr lang="en-US" sz="2000" baseline="-25000" dirty="0" smtClean="0">
                <a:solidFill>
                  <a:schemeClr val="tx1"/>
                </a:solidFill>
              </a:rPr>
              <a:t>4h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ctr">
              <a:buFont typeface="Arial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749300" y="2818368"/>
            <a:ext cx="914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917700" y="2221468"/>
            <a:ext cx="914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917700" y="3466068"/>
            <a:ext cx="914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663700" y="2221468"/>
            <a:ext cx="254000" cy="5969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663700" y="2818368"/>
            <a:ext cx="254000" cy="647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39800" y="2449036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183146" y="1852136"/>
            <a:ext cx="371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g</a:t>
            </a:r>
            <a:endParaRPr lang="en-US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2183146" y="3096736"/>
            <a:ext cx="412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2g</a:t>
            </a:r>
            <a:endParaRPr lang="en-US" baseline="-250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832100" y="1852136"/>
            <a:ext cx="25400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832100" y="3096736"/>
            <a:ext cx="254000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32100" y="2221468"/>
            <a:ext cx="254000" cy="3185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832100" y="3433802"/>
            <a:ext cx="254000" cy="4015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086100" y="3821668"/>
            <a:ext cx="914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086100" y="3108404"/>
            <a:ext cx="914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086100" y="2540000"/>
            <a:ext cx="914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086100" y="1852136"/>
            <a:ext cx="914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000500" y="1693902"/>
            <a:ext cx="445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1g</a:t>
            </a:r>
            <a:endParaRPr lang="en-US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4000500" y="2355334"/>
            <a:ext cx="456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-25000" dirty="0" smtClean="0"/>
              <a:t>1g</a:t>
            </a:r>
            <a:endParaRPr lang="en-US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4000500" y="3650734"/>
            <a:ext cx="456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-25000" dirty="0" smtClean="0"/>
              <a:t>2g</a:t>
            </a:r>
            <a:endParaRPr lang="en-US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4000500" y="2943304"/>
            <a:ext cx="371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g</a:t>
            </a:r>
            <a:endParaRPr lang="en-US" baseline="-25000" dirty="0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67" y="4464050"/>
            <a:ext cx="7924800" cy="1841500"/>
          </a:xfrm>
          <a:prstGeom prst="rect">
            <a:avLst/>
          </a:prstGeom>
        </p:spPr>
      </p:pic>
      <p:sp>
        <p:nvSpPr>
          <p:cNvPr id="35" name="Rounded Rectangle 34"/>
          <p:cNvSpPr/>
          <p:nvPr/>
        </p:nvSpPr>
        <p:spPr>
          <a:xfrm rot="19695725">
            <a:off x="1499225" y="3238435"/>
            <a:ext cx="6303150" cy="1166467"/>
          </a:xfrm>
          <a:prstGeom prst="roundRect">
            <a:avLst>
              <a:gd name="adj" fmla="val 4326"/>
            </a:avLst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  <a:effectLst>
            <a:outerShdw blurRad="40000" dist="63500" dir="2700000" rotWithShape="0">
              <a:schemeClr val="tx2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All other point-groups available several exported in Mathematica Help files and </a:t>
            </a:r>
            <a:r>
              <a:rPr lang="en-US" sz="2000" dirty="0">
                <a:solidFill>
                  <a:schemeClr val="tx1"/>
                </a:solidFill>
              </a:rPr>
              <a:t>documented on </a:t>
            </a:r>
            <a:r>
              <a:rPr lang="en-US" sz="2000" dirty="0" smtClean="0">
                <a:solidFill>
                  <a:schemeClr val="tx1"/>
                </a:solidFill>
              </a:rPr>
              <a:t>http</a:t>
            </a:r>
            <a:r>
              <a:rPr lang="en-US" sz="2000" dirty="0">
                <a:solidFill>
                  <a:schemeClr val="tx1"/>
                </a:solidFill>
              </a:rPr>
              <a:t>://</a:t>
            </a:r>
            <a:r>
              <a:rPr lang="en-US" sz="2000" dirty="0" err="1">
                <a:solidFill>
                  <a:schemeClr val="tx1"/>
                </a:solidFill>
              </a:rPr>
              <a:t>www.quanty.org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  <a:r>
              <a:rPr lang="en-US" sz="2000" dirty="0" err="1">
                <a:solidFill>
                  <a:schemeClr val="tx1"/>
                </a:solidFill>
              </a:rPr>
              <a:t>physics_chemistry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  <a:r>
              <a:rPr lang="en-US" sz="2000" dirty="0" err="1">
                <a:solidFill>
                  <a:schemeClr val="tx1"/>
                </a:solidFill>
              </a:rPr>
              <a:t>point_groups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50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286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12543</TotalTime>
  <Words>253</Words>
  <Application>Microsoft Macintosh PowerPoint</Application>
  <PresentationFormat>On-screen Show (4:3)</PresentationFormat>
  <Paragraphs>44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Mangal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Maurits W. Haverkort</dc:creator>
  <cp:keywords/>
  <dc:description/>
  <cp:lastModifiedBy>Maurits W. Haverkort</cp:lastModifiedBy>
  <cp:revision>383</cp:revision>
  <dcterms:created xsi:type="dcterms:W3CDTF">2012-12-04T19:49:57Z</dcterms:created>
  <dcterms:modified xsi:type="dcterms:W3CDTF">2018-09-21T09:49:28Z</dcterms:modified>
  <cp:category/>
</cp:coreProperties>
</file>